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9" r:id="rId4"/>
    <p:sldId id="260" r:id="rId5"/>
    <p:sldId id="258" r:id="rId6"/>
    <p:sldId id="261" r:id="rId7"/>
    <p:sldId id="262" r:id="rId8"/>
    <p:sldId id="264" r:id="rId9"/>
    <p:sldId id="265" r:id="rId10"/>
    <p:sldId id="263"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8E26"/>
    <a:srgbClr val="26B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34" d="100"/>
          <a:sy n="134" d="100"/>
        </p:scale>
        <p:origin x="636" y="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3171211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3312933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764983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7459195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203503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33880061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27865516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3658321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26930907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211567-C0CF-431B-8C87-8B9285AFC57E}" type="datetimeFigureOut">
              <a:rPr lang="en-US" smtClean="0"/>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236718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1211567-C0CF-431B-8C87-8B9285AFC57E}" type="datetimeFigureOut">
              <a:rPr lang="en-US" smtClean="0"/>
              <a:t>10/29/2025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24108604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211567-C0CF-431B-8C87-8B9285AFC57E}" type="datetimeFigureOut">
              <a:rPr lang="en-US" smtClean="0"/>
              <a:t>10/29/2025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1229027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1211567-C0CF-431B-8C87-8B9285AFC57E}" type="datetimeFigureOut">
              <a:rPr lang="en-US" smtClean="0"/>
              <a:t>10/29/2025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1517197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211567-C0CF-431B-8C87-8B9285AFC57E}" type="datetimeFigureOut">
              <a:rPr lang="en-US" smtClean="0"/>
              <a:t>10/29/2025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2500243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211567-C0CF-431B-8C87-8B9285AFC57E}" type="datetimeFigureOut">
              <a:rPr lang="en-US" smtClean="0"/>
              <a:t>10/29/2025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557866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1211567-C0CF-431B-8C87-8B9285AFC57E}" type="datetimeFigureOut">
              <a:rPr lang="en-US" smtClean="0"/>
              <a:t>10/29/2025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213F4C-993D-49AD-9E51-AA5E6E5A09EE}" type="slidenum">
              <a:rPr lang="en-US" smtClean="0"/>
              <a:t>‹#›</a:t>
            </a:fld>
            <a:endParaRPr lang="en-US"/>
          </a:p>
        </p:txBody>
      </p:sp>
    </p:spTree>
    <p:extLst>
      <p:ext uri="{BB962C8B-B14F-4D97-AF65-F5344CB8AC3E}">
        <p14:creationId xmlns:p14="http://schemas.microsoft.com/office/powerpoint/2010/main" val="7167926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1211567-C0CF-431B-8C87-8B9285AFC57E}" type="datetimeFigureOut">
              <a:rPr lang="en-US" smtClean="0"/>
              <a:t>10/29/2025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4213F4C-993D-49AD-9E51-AA5E6E5A09EE}" type="slidenum">
              <a:rPr lang="en-US" smtClean="0"/>
              <a:t>‹#›</a:t>
            </a:fld>
            <a:endParaRPr lang="en-US"/>
          </a:p>
        </p:txBody>
      </p:sp>
    </p:spTree>
    <p:extLst>
      <p:ext uri="{BB962C8B-B14F-4D97-AF65-F5344CB8AC3E}">
        <p14:creationId xmlns:p14="http://schemas.microsoft.com/office/powerpoint/2010/main" val="1499329091"/>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descr="A black and white image of a maze&#10;&#10;AI-generated content may be incorrect.">
            <a:extLst>
              <a:ext uri="{FF2B5EF4-FFF2-40B4-BE49-F238E27FC236}">
                <a16:creationId xmlns:a16="http://schemas.microsoft.com/office/drawing/2014/main" id="{1DB12125-90C2-DCFD-9EA2-6C75A0618F47}"/>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l="9091" t="9091"/>
          <a:stretch>
            <a:fillRect/>
          </a:stretch>
        </p:blipFill>
        <p:spPr>
          <a:xfrm>
            <a:off x="1" y="10"/>
            <a:ext cx="12191999" cy="6857990"/>
          </a:xfrm>
          <a:prstGeom prst="rect">
            <a:avLst/>
          </a:prstGeom>
        </p:spPr>
      </p:pic>
      <p:sp>
        <p:nvSpPr>
          <p:cNvPr id="10" name="Isosceles Triangle 9">
            <a:extLst>
              <a:ext uri="{FF2B5EF4-FFF2-40B4-BE49-F238E27FC236}">
                <a16:creationId xmlns:a16="http://schemas.microsoft.com/office/drawing/2014/main" id="{75E2E123-3C83-43BD-A914-ABBE21F27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Parallelogram 11">
            <a:extLst>
              <a:ext uri="{FF2B5EF4-FFF2-40B4-BE49-F238E27FC236}">
                <a16:creationId xmlns:a16="http://schemas.microsoft.com/office/drawing/2014/main" id="{995A6387-DC25-45BB-BB80-163F4969D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33800" y="0"/>
            <a:ext cx="7315200" cy="6858000"/>
          </a:xfrm>
          <a:prstGeom prst="parallelogram">
            <a:avLst>
              <a:gd name="adj" fmla="val 15925"/>
            </a:avLst>
          </a:prstGeom>
          <a:solidFill>
            <a:schemeClr val="bg2">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6798AFFB-2406-434D-A0CE-2565FE95BD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C3063057-6412-4BB0-894C-992F73C05F6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6F9E6381-3DC2-436A-A068-50188D7DD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25">
            <a:extLst>
              <a:ext uri="{FF2B5EF4-FFF2-40B4-BE49-F238E27FC236}">
                <a16:creationId xmlns:a16="http://schemas.microsoft.com/office/drawing/2014/main" id="{BEADA3A0-9FE9-44F2-B498-F7B69B5A3C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Isosceles Triangle 21">
            <a:extLst>
              <a:ext uri="{FF2B5EF4-FFF2-40B4-BE49-F238E27FC236}">
                <a16:creationId xmlns:a16="http://schemas.microsoft.com/office/drawing/2014/main" id="{6440AEDB-FA40-472E-B376-B76CB8BEB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05110D3-7874-A455-0055-22A8202BDD76}"/>
              </a:ext>
            </a:extLst>
          </p:cNvPr>
          <p:cNvSpPr>
            <a:spLocks noGrp="1"/>
          </p:cNvSpPr>
          <p:nvPr>
            <p:ph type="ctrTitle"/>
          </p:nvPr>
        </p:nvSpPr>
        <p:spPr>
          <a:xfrm>
            <a:off x="4791450" y="1678665"/>
            <a:ext cx="4482553" cy="2369131"/>
          </a:xfrm>
        </p:spPr>
        <p:txBody>
          <a:bodyPr>
            <a:normAutofit/>
          </a:bodyPr>
          <a:lstStyle/>
          <a:p>
            <a:r>
              <a:rPr lang="en-US" dirty="0" err="1">
                <a:solidFill>
                  <a:srgbClr val="FFFF00"/>
                </a:solidFill>
              </a:rPr>
              <a:t>Cytomachia</a:t>
            </a:r>
            <a:endParaRPr lang="en-US" dirty="0">
              <a:solidFill>
                <a:srgbClr val="FFFF00"/>
              </a:solidFill>
            </a:endParaRPr>
          </a:p>
        </p:txBody>
      </p:sp>
      <p:sp>
        <p:nvSpPr>
          <p:cNvPr id="3" name="Subtitle 2">
            <a:extLst>
              <a:ext uri="{FF2B5EF4-FFF2-40B4-BE49-F238E27FC236}">
                <a16:creationId xmlns:a16="http://schemas.microsoft.com/office/drawing/2014/main" id="{3E60E2FA-01FB-4F26-D710-77B5179E6169}"/>
              </a:ext>
            </a:extLst>
          </p:cNvPr>
          <p:cNvSpPr>
            <a:spLocks noGrp="1"/>
          </p:cNvSpPr>
          <p:nvPr>
            <p:ph type="subTitle" idx="1"/>
          </p:nvPr>
        </p:nvSpPr>
        <p:spPr>
          <a:xfrm>
            <a:off x="4788276" y="4050832"/>
            <a:ext cx="4579562" cy="1096899"/>
          </a:xfrm>
        </p:spPr>
        <p:txBody>
          <a:bodyPr>
            <a:normAutofit/>
          </a:bodyPr>
          <a:lstStyle/>
          <a:p>
            <a:r>
              <a:rPr lang="en-US" dirty="0"/>
              <a:t>Interactive web-application for exploring complex, configurable antagonistic models for cellular automata  </a:t>
            </a:r>
          </a:p>
        </p:txBody>
      </p:sp>
      <p:sp>
        <p:nvSpPr>
          <p:cNvPr id="24" name="Rectangle 27">
            <a:extLst>
              <a:ext uri="{FF2B5EF4-FFF2-40B4-BE49-F238E27FC236}">
                <a16:creationId xmlns:a16="http://schemas.microsoft.com/office/drawing/2014/main" id="{61BB3210-174F-4EB2-85FD-69D8C4CAEB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8">
            <a:extLst>
              <a:ext uri="{FF2B5EF4-FFF2-40B4-BE49-F238E27FC236}">
                <a16:creationId xmlns:a16="http://schemas.microsoft.com/office/drawing/2014/main" id="{BDB65661-B4FB-44C9-BBA7-0B92B4E50C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9">
            <a:extLst>
              <a:ext uri="{FF2B5EF4-FFF2-40B4-BE49-F238E27FC236}">
                <a16:creationId xmlns:a16="http://schemas.microsoft.com/office/drawing/2014/main" id="{D521FC44-D250-43BD-9DBE-57E400CBC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Isosceles Triangle 29">
            <a:extLst>
              <a:ext uri="{FF2B5EF4-FFF2-40B4-BE49-F238E27FC236}">
                <a16:creationId xmlns:a16="http://schemas.microsoft.com/office/drawing/2014/main" id="{372067B3-B7F7-4880-B90D-E1BB13B5BA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7188178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5AB2E-3909-3EDF-F1A1-D250B32F0570}"/>
              </a:ext>
            </a:extLst>
          </p:cNvPr>
          <p:cNvSpPr>
            <a:spLocks noGrp="1"/>
          </p:cNvSpPr>
          <p:nvPr>
            <p:ph type="title"/>
          </p:nvPr>
        </p:nvSpPr>
        <p:spPr/>
        <p:txBody>
          <a:bodyPr/>
          <a:lstStyle/>
          <a:p>
            <a:r>
              <a:rPr lang="en-US" dirty="0">
                <a:solidFill>
                  <a:srgbClr val="FFFF00"/>
                </a:solidFill>
              </a:rPr>
              <a:t>Design Constraints</a:t>
            </a:r>
          </a:p>
        </p:txBody>
      </p:sp>
      <p:sp>
        <p:nvSpPr>
          <p:cNvPr id="3" name="Content Placeholder 2">
            <a:extLst>
              <a:ext uri="{FF2B5EF4-FFF2-40B4-BE49-F238E27FC236}">
                <a16:creationId xmlns:a16="http://schemas.microsoft.com/office/drawing/2014/main" id="{CDAEFBC7-5147-9A37-8D3B-CABE7DE1568C}"/>
              </a:ext>
            </a:extLst>
          </p:cNvPr>
          <p:cNvSpPr>
            <a:spLocks noGrp="1"/>
          </p:cNvSpPr>
          <p:nvPr>
            <p:ph idx="1"/>
          </p:nvPr>
        </p:nvSpPr>
        <p:spPr/>
        <p:txBody>
          <a:bodyPr/>
          <a:lstStyle/>
          <a:p>
            <a:r>
              <a:rPr lang="en-US" dirty="0"/>
              <a:t>Scope: As the sole developer of this project the total project scope will be limited to the work I am able to complete</a:t>
            </a:r>
          </a:p>
          <a:p>
            <a:endParaRPr lang="en-US" dirty="0"/>
          </a:p>
          <a:p>
            <a:r>
              <a:rPr lang="en-US" dirty="0"/>
              <a:t>Economic: The aim is to have a near-zero cost project, utilizing open-source packages and using client-side rendering to save on cloud computing costs.</a:t>
            </a:r>
          </a:p>
          <a:p>
            <a:endParaRPr lang="en-US" dirty="0"/>
          </a:p>
          <a:p>
            <a:r>
              <a:rPr lang="en-US" dirty="0"/>
              <a:t>Computational: The total resolution, size/number of neighborhoods, and number of rulesets will increase computation, so in order for simulations to look good in real-time, GPU processing will be utilized for computation.</a:t>
            </a:r>
          </a:p>
          <a:p>
            <a:endParaRPr lang="en-US" dirty="0"/>
          </a:p>
          <a:p>
            <a:r>
              <a:rPr lang="en-US" dirty="0"/>
              <a:t>Accessibility: Easy-to-use and intuitive interface, color-safe pallets</a:t>
            </a:r>
          </a:p>
        </p:txBody>
      </p:sp>
    </p:spTree>
    <p:extLst>
      <p:ext uri="{BB962C8B-B14F-4D97-AF65-F5344CB8AC3E}">
        <p14:creationId xmlns:p14="http://schemas.microsoft.com/office/powerpoint/2010/main" val="622711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A6B21-CDA3-791E-2579-5CA655841FC9}"/>
              </a:ext>
            </a:extLst>
          </p:cNvPr>
          <p:cNvSpPr>
            <a:spLocks noGrp="1"/>
          </p:cNvSpPr>
          <p:nvPr>
            <p:ph type="title"/>
          </p:nvPr>
        </p:nvSpPr>
        <p:spPr/>
        <p:txBody>
          <a:bodyPr/>
          <a:lstStyle/>
          <a:p>
            <a:r>
              <a:rPr lang="en-US" dirty="0">
                <a:solidFill>
                  <a:srgbClr val="FFFF00"/>
                </a:solidFill>
              </a:rPr>
              <a:t>Current Progress</a:t>
            </a:r>
          </a:p>
        </p:txBody>
      </p:sp>
      <p:sp>
        <p:nvSpPr>
          <p:cNvPr id="3" name="Content Placeholder 2">
            <a:extLst>
              <a:ext uri="{FF2B5EF4-FFF2-40B4-BE49-F238E27FC236}">
                <a16:creationId xmlns:a16="http://schemas.microsoft.com/office/drawing/2014/main" id="{D8AE7C19-EAF1-813E-9090-2447E5B23F59}"/>
              </a:ext>
            </a:extLst>
          </p:cNvPr>
          <p:cNvSpPr>
            <a:spLocks noGrp="1"/>
          </p:cNvSpPr>
          <p:nvPr>
            <p:ph idx="1"/>
          </p:nvPr>
        </p:nvSpPr>
        <p:spPr/>
        <p:txBody>
          <a:bodyPr/>
          <a:lstStyle/>
          <a:p>
            <a:r>
              <a:rPr lang="en-US" dirty="0"/>
              <a:t>Project constraints, design diagram, task list, effort matrix</a:t>
            </a:r>
          </a:p>
          <a:p>
            <a:pPr>
              <a:lnSpc>
                <a:spcPct val="200000"/>
              </a:lnSpc>
            </a:pPr>
            <a:r>
              <a:rPr lang="en-US" dirty="0"/>
              <a:t>Repo with project information</a:t>
            </a:r>
          </a:p>
          <a:p>
            <a:r>
              <a:rPr lang="en-US" dirty="0"/>
              <a:t>Angular web-app simulating basic cellular automata. (non-configurable) </a:t>
            </a:r>
          </a:p>
        </p:txBody>
      </p:sp>
    </p:spTree>
    <p:extLst>
      <p:ext uri="{BB962C8B-B14F-4D97-AF65-F5344CB8AC3E}">
        <p14:creationId xmlns:p14="http://schemas.microsoft.com/office/powerpoint/2010/main" val="28228562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FFFCE3-24F0-6990-71DF-6EB4623503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E2FB1D-38A8-46BE-A1FE-27FFCB22193E}"/>
              </a:ext>
            </a:extLst>
          </p:cNvPr>
          <p:cNvSpPr>
            <a:spLocks noGrp="1"/>
          </p:cNvSpPr>
          <p:nvPr>
            <p:ph type="title"/>
          </p:nvPr>
        </p:nvSpPr>
        <p:spPr/>
        <p:txBody>
          <a:bodyPr/>
          <a:lstStyle/>
          <a:p>
            <a:r>
              <a:rPr lang="en-US" dirty="0">
                <a:solidFill>
                  <a:srgbClr val="FFFF00"/>
                </a:solidFill>
              </a:rPr>
              <a:t>End of Term goals</a:t>
            </a:r>
          </a:p>
        </p:txBody>
      </p:sp>
      <p:sp>
        <p:nvSpPr>
          <p:cNvPr id="3" name="Content Placeholder 2">
            <a:extLst>
              <a:ext uri="{FF2B5EF4-FFF2-40B4-BE49-F238E27FC236}">
                <a16:creationId xmlns:a16="http://schemas.microsoft.com/office/drawing/2014/main" id="{EDAA8FEE-DDB9-BED5-F8DD-22F926629A7E}"/>
              </a:ext>
            </a:extLst>
          </p:cNvPr>
          <p:cNvSpPr>
            <a:spLocks noGrp="1"/>
          </p:cNvSpPr>
          <p:nvPr>
            <p:ph idx="1"/>
          </p:nvPr>
        </p:nvSpPr>
        <p:spPr/>
        <p:txBody>
          <a:bodyPr/>
          <a:lstStyle/>
          <a:p>
            <a:r>
              <a:rPr lang="en-US" dirty="0"/>
              <a:t>GPU based simulation</a:t>
            </a:r>
          </a:p>
          <a:p>
            <a:pPr>
              <a:lnSpc>
                <a:spcPct val="200000"/>
              </a:lnSpc>
            </a:pPr>
            <a:r>
              <a:rPr lang="en-US" dirty="0"/>
              <a:t>UI and implementation for custom ruleset configuration</a:t>
            </a:r>
          </a:p>
          <a:p>
            <a:r>
              <a:rPr lang="en-US" dirty="0"/>
              <a:t>UI and implementation for customizable neighborhoods</a:t>
            </a:r>
          </a:p>
        </p:txBody>
      </p:sp>
    </p:spTree>
    <p:extLst>
      <p:ext uri="{BB962C8B-B14F-4D97-AF65-F5344CB8AC3E}">
        <p14:creationId xmlns:p14="http://schemas.microsoft.com/office/powerpoint/2010/main" val="13777942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9F009-75A3-BCC3-24A7-411BEB4813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4AE9AC-3979-E713-D0D1-B947D19EF0EF}"/>
              </a:ext>
            </a:extLst>
          </p:cNvPr>
          <p:cNvSpPr>
            <a:spLocks noGrp="1"/>
          </p:cNvSpPr>
          <p:nvPr>
            <p:ph type="title"/>
          </p:nvPr>
        </p:nvSpPr>
        <p:spPr/>
        <p:txBody>
          <a:bodyPr/>
          <a:lstStyle/>
          <a:p>
            <a:r>
              <a:rPr lang="en-US" dirty="0">
                <a:solidFill>
                  <a:srgbClr val="FFFF00"/>
                </a:solidFill>
              </a:rPr>
              <a:t>Goals for expo</a:t>
            </a:r>
          </a:p>
        </p:txBody>
      </p:sp>
      <p:sp>
        <p:nvSpPr>
          <p:cNvPr id="3" name="Content Placeholder 2">
            <a:extLst>
              <a:ext uri="{FF2B5EF4-FFF2-40B4-BE49-F238E27FC236}">
                <a16:creationId xmlns:a16="http://schemas.microsoft.com/office/drawing/2014/main" id="{7F7D5643-BBE0-0B1C-1233-8E418B425241}"/>
              </a:ext>
            </a:extLst>
          </p:cNvPr>
          <p:cNvSpPr>
            <a:spLocks noGrp="1"/>
          </p:cNvSpPr>
          <p:nvPr>
            <p:ph idx="1"/>
          </p:nvPr>
        </p:nvSpPr>
        <p:spPr/>
        <p:txBody>
          <a:bodyPr/>
          <a:lstStyle/>
          <a:p>
            <a:pPr>
              <a:lnSpc>
                <a:spcPct val="200000"/>
              </a:lnSpc>
            </a:pPr>
            <a:r>
              <a:rPr lang="en-US" dirty="0"/>
              <a:t>Fully functional web-app</a:t>
            </a:r>
          </a:p>
          <a:p>
            <a:pPr>
              <a:lnSpc>
                <a:spcPct val="200000"/>
              </a:lnSpc>
            </a:pPr>
            <a:r>
              <a:rPr lang="en-US" dirty="0"/>
              <a:t>Fast and responsive simulation</a:t>
            </a:r>
          </a:p>
          <a:p>
            <a:pPr>
              <a:lnSpc>
                <a:spcPct val="200000"/>
              </a:lnSpc>
            </a:pPr>
            <a:r>
              <a:rPr lang="en-US" dirty="0"/>
              <a:t>Easy to configure rulesets and neighborhoods</a:t>
            </a:r>
          </a:p>
          <a:p>
            <a:pPr>
              <a:lnSpc>
                <a:spcPct val="200000"/>
              </a:lnSpc>
            </a:pPr>
            <a:r>
              <a:rPr lang="en-US" dirty="0"/>
              <a:t>Allow for multiple competing rulesets</a:t>
            </a:r>
          </a:p>
          <a:p>
            <a:pPr>
              <a:lnSpc>
                <a:spcPct val="200000"/>
              </a:lnSpc>
            </a:pPr>
            <a:r>
              <a:rPr lang="en-US" dirty="0"/>
              <a:t>Customizable color pallet and accessibility options</a:t>
            </a:r>
          </a:p>
        </p:txBody>
      </p:sp>
    </p:spTree>
    <p:extLst>
      <p:ext uri="{BB962C8B-B14F-4D97-AF65-F5344CB8AC3E}">
        <p14:creationId xmlns:p14="http://schemas.microsoft.com/office/powerpoint/2010/main" val="3184106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8FFAE-78F5-0AD2-266A-E9BDDDF1F78E}"/>
              </a:ext>
            </a:extLst>
          </p:cNvPr>
          <p:cNvSpPr>
            <a:spLocks noGrp="1"/>
          </p:cNvSpPr>
          <p:nvPr>
            <p:ph type="title"/>
          </p:nvPr>
        </p:nvSpPr>
        <p:spPr/>
        <p:txBody>
          <a:bodyPr/>
          <a:lstStyle/>
          <a:p>
            <a:r>
              <a:rPr lang="en-US" dirty="0">
                <a:solidFill>
                  <a:srgbClr val="FFFF00"/>
                </a:solidFill>
              </a:rPr>
              <a:t>Team</a:t>
            </a:r>
          </a:p>
        </p:txBody>
      </p:sp>
      <p:sp>
        <p:nvSpPr>
          <p:cNvPr id="3" name="Content Placeholder 2">
            <a:extLst>
              <a:ext uri="{FF2B5EF4-FFF2-40B4-BE49-F238E27FC236}">
                <a16:creationId xmlns:a16="http://schemas.microsoft.com/office/drawing/2014/main" id="{C25F1C0B-8719-D406-6809-A0F83D0ED26D}"/>
              </a:ext>
            </a:extLst>
          </p:cNvPr>
          <p:cNvSpPr>
            <a:spLocks noGrp="1"/>
          </p:cNvSpPr>
          <p:nvPr>
            <p:ph idx="1"/>
          </p:nvPr>
        </p:nvSpPr>
        <p:spPr>
          <a:xfrm>
            <a:off x="677334" y="1368539"/>
            <a:ext cx="8596668" cy="3880773"/>
          </a:xfrm>
        </p:spPr>
        <p:txBody>
          <a:bodyPr/>
          <a:lstStyle/>
          <a:p>
            <a:r>
              <a:rPr lang="en-US" dirty="0"/>
              <a:t>Sean Butterfield 			 buttersn@mail.uc.edu</a:t>
            </a:r>
          </a:p>
          <a:p>
            <a:pPr lvl="1"/>
            <a:r>
              <a:rPr lang="en-US" dirty="0"/>
              <a:t>Lead developer, designer</a:t>
            </a:r>
          </a:p>
        </p:txBody>
      </p:sp>
      <p:sp>
        <p:nvSpPr>
          <p:cNvPr id="4" name="Title 1">
            <a:extLst>
              <a:ext uri="{FF2B5EF4-FFF2-40B4-BE49-F238E27FC236}">
                <a16:creationId xmlns:a16="http://schemas.microsoft.com/office/drawing/2014/main" id="{39B566BE-3D20-65F4-10C3-7B9AEC6F2339}"/>
              </a:ext>
            </a:extLst>
          </p:cNvPr>
          <p:cNvSpPr txBox="1">
            <a:spLocks/>
          </p:cNvSpPr>
          <p:nvPr/>
        </p:nvSpPr>
        <p:spPr>
          <a:xfrm>
            <a:off x="585036" y="3429000"/>
            <a:ext cx="8596668"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a:solidFill>
                  <a:srgbClr val="FFFF00"/>
                </a:solidFill>
              </a:rPr>
              <a:t>Project</a:t>
            </a:r>
            <a:r>
              <a:rPr lang="en-US" sz="2400" dirty="0">
                <a:solidFill>
                  <a:srgbClr val="00B050"/>
                </a:solidFill>
              </a:rPr>
              <a:t> </a:t>
            </a:r>
            <a:r>
              <a:rPr lang="en-US" sz="2400" dirty="0">
                <a:solidFill>
                  <a:srgbClr val="FFFF00"/>
                </a:solidFill>
              </a:rPr>
              <a:t>Advisor</a:t>
            </a:r>
          </a:p>
        </p:txBody>
      </p:sp>
      <p:sp>
        <p:nvSpPr>
          <p:cNvPr id="5" name="Content Placeholder 2">
            <a:extLst>
              <a:ext uri="{FF2B5EF4-FFF2-40B4-BE49-F238E27FC236}">
                <a16:creationId xmlns:a16="http://schemas.microsoft.com/office/drawing/2014/main" id="{4B9AF741-D1A4-8F35-6764-7CA21B79EC3A}"/>
              </a:ext>
            </a:extLst>
          </p:cNvPr>
          <p:cNvSpPr txBox="1">
            <a:spLocks/>
          </p:cNvSpPr>
          <p:nvPr/>
        </p:nvSpPr>
        <p:spPr>
          <a:xfrm>
            <a:off x="677334" y="3884213"/>
            <a:ext cx="8596668"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Dr. Badri Vellambi			badri.vellambi@uc.edu							  </a:t>
            </a:r>
          </a:p>
        </p:txBody>
      </p:sp>
    </p:spTree>
    <p:extLst>
      <p:ext uri="{BB962C8B-B14F-4D97-AF65-F5344CB8AC3E}">
        <p14:creationId xmlns:p14="http://schemas.microsoft.com/office/powerpoint/2010/main" val="3145786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72BA5-E064-515C-C522-A1C4DB244BD1}"/>
              </a:ext>
            </a:extLst>
          </p:cNvPr>
          <p:cNvSpPr>
            <a:spLocks noGrp="1"/>
          </p:cNvSpPr>
          <p:nvPr>
            <p:ph type="title"/>
          </p:nvPr>
        </p:nvSpPr>
        <p:spPr/>
        <p:txBody>
          <a:bodyPr/>
          <a:lstStyle/>
          <a:p>
            <a:r>
              <a:rPr lang="en-US" dirty="0">
                <a:solidFill>
                  <a:srgbClr val="FFFF00"/>
                </a:solidFill>
              </a:rPr>
              <a:t>Cellular Automata Overview</a:t>
            </a:r>
          </a:p>
        </p:txBody>
      </p:sp>
      <p:sp>
        <p:nvSpPr>
          <p:cNvPr id="3" name="Content Placeholder 2">
            <a:extLst>
              <a:ext uri="{FF2B5EF4-FFF2-40B4-BE49-F238E27FC236}">
                <a16:creationId xmlns:a16="http://schemas.microsoft.com/office/drawing/2014/main" id="{180ED71F-3E0A-E49E-C1D3-FCC01AD1FD58}"/>
              </a:ext>
            </a:extLst>
          </p:cNvPr>
          <p:cNvSpPr>
            <a:spLocks noGrp="1"/>
          </p:cNvSpPr>
          <p:nvPr>
            <p:ph idx="1"/>
          </p:nvPr>
        </p:nvSpPr>
        <p:spPr/>
        <p:txBody>
          <a:bodyPr/>
          <a:lstStyle/>
          <a:p>
            <a:r>
              <a:rPr lang="en-US" dirty="0"/>
              <a:t>Simple rules, complex behaviors</a:t>
            </a:r>
          </a:p>
          <a:p>
            <a:endParaRPr lang="en-US" dirty="0"/>
          </a:p>
          <a:p>
            <a:r>
              <a:rPr lang="en-US" dirty="0"/>
              <a:t>Grid of cells that ‘evolve’ over discrete timesteps based on local conditions</a:t>
            </a:r>
          </a:p>
          <a:p>
            <a:endParaRPr lang="en-US" dirty="0"/>
          </a:p>
          <a:p>
            <a:r>
              <a:rPr lang="en-US" dirty="0"/>
              <a:t>Each cell has a state: Alive, or Dead</a:t>
            </a:r>
          </a:p>
          <a:p>
            <a:endParaRPr lang="en-US" dirty="0"/>
          </a:p>
          <a:p>
            <a:r>
              <a:rPr lang="en-US" dirty="0"/>
              <a:t>Local conditions determine if a cell: stays alive, dies, or is born each timestep</a:t>
            </a:r>
          </a:p>
          <a:p>
            <a:endParaRPr lang="en-US" dirty="0"/>
          </a:p>
          <a:p>
            <a:r>
              <a:rPr lang="en-US" dirty="0"/>
              <a:t>Conway’s Game of life</a:t>
            </a:r>
          </a:p>
        </p:txBody>
      </p:sp>
    </p:spTree>
    <p:extLst>
      <p:ext uri="{BB962C8B-B14F-4D97-AF65-F5344CB8AC3E}">
        <p14:creationId xmlns:p14="http://schemas.microsoft.com/office/powerpoint/2010/main" val="18740707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https___slackermanz.com_wp-content_uploads_VID_2MNCA_SCALE_VKAutomata1534_SCALE">
            <a:hlinkClick r:id="" action="ppaction://media"/>
            <a:extLst>
              <a:ext uri="{FF2B5EF4-FFF2-40B4-BE49-F238E27FC236}">
                <a16:creationId xmlns:a16="http://schemas.microsoft.com/office/drawing/2014/main" id="{71C4691C-0F1F-7AB3-5C86-87CFC9BEDED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699603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B9050-3543-C631-849B-589311CAA3C7}"/>
              </a:ext>
            </a:extLst>
          </p:cNvPr>
          <p:cNvSpPr>
            <a:spLocks noGrp="1"/>
          </p:cNvSpPr>
          <p:nvPr>
            <p:ph type="title"/>
          </p:nvPr>
        </p:nvSpPr>
        <p:spPr/>
        <p:txBody>
          <a:bodyPr/>
          <a:lstStyle/>
          <a:p>
            <a:r>
              <a:rPr lang="en-US" dirty="0">
                <a:solidFill>
                  <a:srgbClr val="FFFF00"/>
                </a:solidFill>
              </a:rPr>
              <a:t>Project Abstract</a:t>
            </a:r>
          </a:p>
        </p:txBody>
      </p:sp>
      <p:sp>
        <p:nvSpPr>
          <p:cNvPr id="3" name="Content Placeholder 2">
            <a:extLst>
              <a:ext uri="{FF2B5EF4-FFF2-40B4-BE49-F238E27FC236}">
                <a16:creationId xmlns:a16="http://schemas.microsoft.com/office/drawing/2014/main" id="{76CEF10F-0C19-73FF-EB8A-FA80B94D427B}"/>
              </a:ext>
            </a:extLst>
          </p:cNvPr>
          <p:cNvSpPr>
            <a:spLocks noGrp="1"/>
          </p:cNvSpPr>
          <p:nvPr>
            <p:ph idx="1"/>
          </p:nvPr>
        </p:nvSpPr>
        <p:spPr/>
        <p:txBody>
          <a:bodyPr/>
          <a:lstStyle/>
          <a:p>
            <a:pPr marL="0" indent="0">
              <a:buNone/>
            </a:pPr>
            <a:r>
              <a:rPr lang="en-US" dirty="0"/>
              <a:t>	This Project will be focused around an interactive application designed to explore multiple neighborhood cellular automata and competition of cellular automata rules in a configurable environment. The application is planned to be designed to allow for configurable rule sets, with the ability to add and configure multiple competing rulesets, as well as neighborhood shapes and sizes. The aim is to be able to use this application to explore the field of cellular automata as it relates to both the simulation of ecological competition and artistic merit of discovering new and interesting configurations and emergent patterns.</a:t>
            </a:r>
          </a:p>
        </p:txBody>
      </p:sp>
    </p:spTree>
    <p:extLst>
      <p:ext uri="{BB962C8B-B14F-4D97-AF65-F5344CB8AC3E}">
        <p14:creationId xmlns:p14="http://schemas.microsoft.com/office/powerpoint/2010/main" val="3188147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CD31F-2D13-5935-1A5F-B1B15A50B93B}"/>
              </a:ext>
            </a:extLst>
          </p:cNvPr>
          <p:cNvSpPr>
            <a:spLocks noGrp="1"/>
          </p:cNvSpPr>
          <p:nvPr>
            <p:ph type="title"/>
          </p:nvPr>
        </p:nvSpPr>
        <p:spPr/>
        <p:txBody>
          <a:bodyPr/>
          <a:lstStyle/>
          <a:p>
            <a:r>
              <a:rPr lang="en-US" dirty="0">
                <a:solidFill>
                  <a:srgbClr val="FFFF00"/>
                </a:solidFill>
              </a:rPr>
              <a:t>User</a:t>
            </a:r>
            <a:r>
              <a:rPr lang="en-US" dirty="0">
                <a:solidFill>
                  <a:srgbClr val="00B050"/>
                </a:solidFill>
              </a:rPr>
              <a:t> </a:t>
            </a:r>
            <a:r>
              <a:rPr lang="en-US" dirty="0">
                <a:solidFill>
                  <a:srgbClr val="FFFF00"/>
                </a:solidFill>
              </a:rPr>
              <a:t>Stories</a:t>
            </a:r>
          </a:p>
        </p:txBody>
      </p:sp>
      <p:sp>
        <p:nvSpPr>
          <p:cNvPr id="3" name="Content Placeholder 2">
            <a:extLst>
              <a:ext uri="{FF2B5EF4-FFF2-40B4-BE49-F238E27FC236}">
                <a16:creationId xmlns:a16="http://schemas.microsoft.com/office/drawing/2014/main" id="{F6B02443-1FF0-8A00-299C-CED1C1BF16F4}"/>
              </a:ext>
            </a:extLst>
          </p:cNvPr>
          <p:cNvSpPr>
            <a:spLocks noGrp="1"/>
          </p:cNvSpPr>
          <p:nvPr>
            <p:ph idx="1"/>
          </p:nvPr>
        </p:nvSpPr>
        <p:spPr/>
        <p:txBody>
          <a:bodyPr/>
          <a:lstStyle/>
          <a:p>
            <a:r>
              <a:rPr lang="en-US" dirty="0"/>
              <a:t> As someone interested in cellular automata, I would like an application to visually see the results of changing rulesets in cellular automata</a:t>
            </a:r>
          </a:p>
          <a:p>
            <a:r>
              <a:rPr lang="en-US" dirty="0"/>
              <a:t> As someone interested in cellular automata, I would like to understand how neighborhood shapes and sizes affect the ending simulation</a:t>
            </a:r>
          </a:p>
          <a:p>
            <a:r>
              <a:rPr lang="en-US" dirty="0"/>
              <a:t> As someone interested in cellular automata, I would like an application that allows me to configure competing rulesets in cellular automata</a:t>
            </a:r>
          </a:p>
          <a:p>
            <a:r>
              <a:rPr lang="en-US" dirty="0"/>
              <a:t> As someone interested in 2D simulations, I would like an easy-to-use web-application to see what kind of cool looking patterns I can create using cellular automata</a:t>
            </a:r>
          </a:p>
          <a:p>
            <a:endParaRPr lang="en-US" dirty="0"/>
          </a:p>
        </p:txBody>
      </p:sp>
    </p:spTree>
    <p:extLst>
      <p:ext uri="{BB962C8B-B14F-4D97-AF65-F5344CB8AC3E}">
        <p14:creationId xmlns:p14="http://schemas.microsoft.com/office/powerpoint/2010/main" val="669379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25B1B-8BAD-0907-A94C-59E0F03FC744}"/>
              </a:ext>
            </a:extLst>
          </p:cNvPr>
          <p:cNvSpPr>
            <a:spLocks noGrp="1"/>
          </p:cNvSpPr>
          <p:nvPr>
            <p:ph type="title"/>
          </p:nvPr>
        </p:nvSpPr>
        <p:spPr/>
        <p:txBody>
          <a:bodyPr/>
          <a:lstStyle/>
          <a:p>
            <a:r>
              <a:rPr lang="en-US" dirty="0">
                <a:solidFill>
                  <a:srgbClr val="FFFF00"/>
                </a:solidFill>
              </a:rPr>
              <a:t>Design Diagram level 0</a:t>
            </a:r>
          </a:p>
        </p:txBody>
      </p:sp>
      <p:pic>
        <p:nvPicPr>
          <p:cNvPr id="4" name="Content Placeholder 3" descr="A diagram of a computer process&#10;&#10;AI-generated content may be incorrect.">
            <a:extLst>
              <a:ext uri="{FF2B5EF4-FFF2-40B4-BE49-F238E27FC236}">
                <a16:creationId xmlns:a16="http://schemas.microsoft.com/office/drawing/2014/main" id="{C0FD3BC4-95E6-2043-6A82-2C5113BAC8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1491672"/>
            <a:ext cx="6665575" cy="4570680"/>
          </a:xfrm>
          <a:prstGeom prst="rect">
            <a:avLst/>
          </a:prstGeom>
        </p:spPr>
      </p:pic>
    </p:spTree>
    <p:extLst>
      <p:ext uri="{BB962C8B-B14F-4D97-AF65-F5344CB8AC3E}">
        <p14:creationId xmlns:p14="http://schemas.microsoft.com/office/powerpoint/2010/main" val="4187130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AE61C9-7B9D-24E2-B908-BD7B40F4AD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F030FA-A5F2-C06E-5382-B1DC4AF8C6A8}"/>
              </a:ext>
            </a:extLst>
          </p:cNvPr>
          <p:cNvSpPr>
            <a:spLocks noGrp="1"/>
          </p:cNvSpPr>
          <p:nvPr>
            <p:ph type="title"/>
          </p:nvPr>
        </p:nvSpPr>
        <p:spPr/>
        <p:txBody>
          <a:bodyPr/>
          <a:lstStyle/>
          <a:p>
            <a:r>
              <a:rPr lang="en-US" dirty="0">
                <a:solidFill>
                  <a:srgbClr val="FFFF00"/>
                </a:solidFill>
              </a:rPr>
              <a:t>Design Diagram level 1</a:t>
            </a:r>
          </a:p>
        </p:txBody>
      </p:sp>
      <p:pic>
        <p:nvPicPr>
          <p:cNvPr id="3" name="Picture 2" descr="A diagram of a process&#10;&#10;AI-generated content may be incorrect.">
            <a:extLst>
              <a:ext uri="{FF2B5EF4-FFF2-40B4-BE49-F238E27FC236}">
                <a16:creationId xmlns:a16="http://schemas.microsoft.com/office/drawing/2014/main" id="{A54138B0-BC43-0B2B-9E6C-A04C6CAF8F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1709" y="1249218"/>
            <a:ext cx="5943600" cy="5484495"/>
          </a:xfrm>
          <a:prstGeom prst="rect">
            <a:avLst/>
          </a:prstGeom>
        </p:spPr>
      </p:pic>
      <p:sp>
        <p:nvSpPr>
          <p:cNvPr id="7" name="TextBox 6">
            <a:extLst>
              <a:ext uri="{FF2B5EF4-FFF2-40B4-BE49-F238E27FC236}">
                <a16:creationId xmlns:a16="http://schemas.microsoft.com/office/drawing/2014/main" id="{BDFAF89E-B91D-B703-B257-FD7C9FC44B43}"/>
              </a:ext>
            </a:extLst>
          </p:cNvPr>
          <p:cNvSpPr txBox="1"/>
          <p:nvPr/>
        </p:nvSpPr>
        <p:spPr>
          <a:xfrm>
            <a:off x="5164428" y="5953226"/>
            <a:ext cx="1088265" cy="338554"/>
          </a:xfrm>
          <a:prstGeom prst="rect">
            <a:avLst/>
          </a:prstGeom>
          <a:solidFill>
            <a:schemeClr val="tx1"/>
          </a:solidFill>
        </p:spPr>
        <p:txBody>
          <a:bodyPr wrap="square" rtlCol="0">
            <a:spAutoFit/>
          </a:bodyPr>
          <a:lstStyle/>
          <a:p>
            <a:r>
              <a:rPr lang="en-US" sz="1600" dirty="0">
                <a:latin typeface="Times New Roman" panose="02020603050405020304" pitchFamily="18" charset="0"/>
                <a:cs typeface="Times New Roman" panose="02020603050405020304" pitchFamily="18" charset="0"/>
              </a:rPr>
              <a:t>s</a:t>
            </a:r>
            <a:r>
              <a:rPr lang="en-US" sz="1600" dirty="0">
                <a:solidFill>
                  <a:schemeClr val="bg1"/>
                </a:solidFill>
                <a:latin typeface="Times New Roman" panose="02020603050405020304" pitchFamily="18" charset="0"/>
                <a:cs typeface="Times New Roman" panose="02020603050405020304" pitchFamily="18" charset="0"/>
              </a:rPr>
              <a:t>GPU</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6757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7AB254-F345-25C4-07FE-6024C3A5A2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E84FED-AD97-D5A7-06E1-FA06484D888D}"/>
              </a:ext>
            </a:extLst>
          </p:cNvPr>
          <p:cNvSpPr>
            <a:spLocks noGrp="1"/>
          </p:cNvSpPr>
          <p:nvPr>
            <p:ph type="title"/>
          </p:nvPr>
        </p:nvSpPr>
        <p:spPr/>
        <p:txBody>
          <a:bodyPr/>
          <a:lstStyle/>
          <a:p>
            <a:r>
              <a:rPr lang="en-US" dirty="0">
                <a:solidFill>
                  <a:srgbClr val="FFFF00"/>
                </a:solidFill>
              </a:rPr>
              <a:t>Design Diagram level 2</a:t>
            </a:r>
          </a:p>
        </p:txBody>
      </p:sp>
      <p:pic>
        <p:nvPicPr>
          <p:cNvPr id="4" name="Picture 3" descr="A diagram of a neighborhood&#10;&#10;AI-generated content may be incorrect.">
            <a:extLst>
              <a:ext uri="{FF2B5EF4-FFF2-40B4-BE49-F238E27FC236}">
                <a16:creationId xmlns:a16="http://schemas.microsoft.com/office/drawing/2014/main" id="{EAB3A522-0BE0-617C-1B29-7F5B077CB2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3" y="1270000"/>
            <a:ext cx="6395411" cy="5402619"/>
          </a:xfrm>
          <a:prstGeom prst="rect">
            <a:avLst/>
          </a:prstGeom>
        </p:spPr>
      </p:pic>
    </p:spTree>
    <p:extLst>
      <p:ext uri="{BB962C8B-B14F-4D97-AF65-F5344CB8AC3E}">
        <p14:creationId xmlns:p14="http://schemas.microsoft.com/office/powerpoint/2010/main" val="513910573"/>
      </p:ext>
    </p:extLst>
  </p:cSld>
  <p:clrMapOvr>
    <a:masterClrMapping/>
  </p:clrMapOvr>
</p:sld>
</file>

<file path=ppt/theme/theme1.xml><?xml version="1.0" encoding="utf-8"?>
<a:theme xmlns:a="http://schemas.openxmlformats.org/drawingml/2006/main" name="Facet">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112</TotalTime>
  <Words>497</Words>
  <Application>Microsoft Office PowerPoint</Application>
  <PresentationFormat>Widescreen</PresentationFormat>
  <Paragraphs>50</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Times New Roman</vt:lpstr>
      <vt:lpstr>Trebuchet MS</vt:lpstr>
      <vt:lpstr>Wingdings 3</vt:lpstr>
      <vt:lpstr>Facet</vt:lpstr>
      <vt:lpstr>Cytomachia</vt:lpstr>
      <vt:lpstr>Team</vt:lpstr>
      <vt:lpstr>Cellular Automata Overview</vt:lpstr>
      <vt:lpstr>PowerPoint Presentation</vt:lpstr>
      <vt:lpstr>Project Abstract</vt:lpstr>
      <vt:lpstr>User Stories</vt:lpstr>
      <vt:lpstr>Design Diagram level 0</vt:lpstr>
      <vt:lpstr>Design Diagram level 1</vt:lpstr>
      <vt:lpstr>Design Diagram level 2</vt:lpstr>
      <vt:lpstr>Design Constraints</vt:lpstr>
      <vt:lpstr>Current Progress</vt:lpstr>
      <vt:lpstr>End of Term goals</vt:lpstr>
      <vt:lpstr>Goals for expo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Butterfield, Sean (buttersn)</dc:creator>
  <cp:lastModifiedBy>Butterfield, Sean (buttersn)</cp:lastModifiedBy>
  <cp:revision>1</cp:revision>
  <dcterms:created xsi:type="dcterms:W3CDTF">2025-10-29T19:40:37Z</dcterms:created>
  <dcterms:modified xsi:type="dcterms:W3CDTF">2025-10-29T21:33:35Z</dcterms:modified>
</cp:coreProperties>
</file>

<file path=docProps/thumbnail.jpeg>
</file>